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Lato" panose="020F0502020204030203" pitchFamily="34"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06" autoAdjust="0"/>
  </p:normalViewPr>
  <p:slideViewPr>
    <p:cSldViewPr snapToGrid="0">
      <p:cViewPr varScale="1">
        <p:scale>
          <a:sx n="95" d="100"/>
          <a:sy n="95" d="100"/>
        </p:scale>
        <p:origin x="196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Hello, my name is Jack Bartley, and today in going to be discussing Testing communities from section 9.6 of the textbook.</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ab5744a54c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ab5744a54c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ab5744a54c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ab5744a54c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ab5744a54c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ab5744a54c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ab5744a54c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ab5744a54c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ab5744a54c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ab5744a54c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ab5744a54c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ab5744a54c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ab5744a54c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ab5744a54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Over the course of this presentation I will be going over what are communities, what algorithms do we use to find these communities, the two benchmarks which we test these algorithms against, as well as how we determine which algorithm to use based on its accuracy and speed.</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ab5744a54c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ab5744a54c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start with a simple question, what are communities?</a:t>
            </a:r>
          </a:p>
          <a:p>
            <a:pPr marL="0" lvl="0" indent="0" algn="l" rtl="0">
              <a:spcBef>
                <a:spcPts val="0"/>
              </a:spcBef>
              <a:spcAft>
                <a:spcPts val="0"/>
              </a:spcAft>
              <a:buNone/>
            </a:pPr>
            <a:r>
              <a:rPr lang="en" sz="1100" dirty="0"/>
              <a:t>Communities are groups of nodes within a network that are more likely to connect with each other than nodes from different communities.</a:t>
            </a:r>
            <a:endParaRPr lang="en" dirty="0"/>
          </a:p>
          <a:p>
            <a:pPr marL="0" lvl="0" indent="0" algn="l" rtl="0">
              <a:spcBef>
                <a:spcPts val="0"/>
              </a:spcBef>
              <a:spcAft>
                <a:spcPts val="0"/>
              </a:spcAft>
              <a:buNone/>
            </a:pPr>
            <a:r>
              <a:rPr lang="en" dirty="0"/>
              <a:t>For example here is an image of a belgian social network, where we can see 2 distinct communities, the red nodes representing the french speaking population of belgium, and the green the dutch. For both the green and red communities we can see a high degree of connectivity, as well as only a small group of nodes which connect both communities.</a:t>
            </a:r>
          </a:p>
          <a:p>
            <a:pPr marL="0" lvl="0" indent="0" algn="l" rtl="0">
              <a:spcBef>
                <a:spcPts val="0"/>
              </a:spcBef>
              <a:spcAft>
                <a:spcPts val="0"/>
              </a:spcAft>
              <a:buNone/>
            </a:pPr>
            <a:r>
              <a:rPr lang="en" dirty="0"/>
              <a:t>More officially communities are defined as locally dense connected subgraphs within a network.</a:t>
            </a:r>
          </a:p>
          <a:p>
            <a:pPr marL="0" lvl="0" indent="0" algn="l" rtl="0">
              <a:spcBef>
                <a:spcPts val="0"/>
              </a:spcBef>
              <a:spcAft>
                <a:spcPts val="0"/>
              </a:spcAft>
              <a:buNone/>
            </a:pPr>
            <a:r>
              <a:rPr lang="en" dirty="0"/>
              <a:t>So how do we decide which nodes belong to which community? F</a:t>
            </a:r>
            <a:r>
              <a:rPr lang="en-US" dirty="0"/>
              <a:t>o</a:t>
            </a:r>
            <a:r>
              <a:rPr lang="en" dirty="0"/>
              <a:t>r this we do use community detection which finds a graph partiton that breaks the network into groups that best fit our definition of a community</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ab5744a54c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ab5744a54c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ab5744a54c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ab5744a54c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ab5744a54c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ab5744a54c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ab5744a54c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ab5744a54c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ab5744a54c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ab5744a54c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ab5744a54c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ab5744a54c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Testing Communities</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By Jack Bartley</a:t>
            </a:r>
            <a:endParaRPr/>
          </a:p>
        </p:txBody>
      </p:sp>
      <p:sp>
        <p:nvSpPr>
          <p:cNvPr id="2" name="Slide Number Placeholder 1">
            <a:extLst>
              <a:ext uri="{FF2B5EF4-FFF2-40B4-BE49-F238E27FC236}">
                <a16:creationId xmlns:a16="http://schemas.microsoft.com/office/drawing/2014/main" id="{19C640D4-F590-5BF3-6830-F25880D767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Measuring Accuracy</a:t>
            </a:r>
            <a:endParaRPr/>
          </a:p>
        </p:txBody>
      </p:sp>
      <p:sp>
        <p:nvSpPr>
          <p:cNvPr id="195" name="Google Shape;195;p22"/>
          <p:cNvSpPr txBox="1">
            <a:spLocks noGrp="1"/>
          </p:cNvSpPr>
          <p:nvPr>
            <p:ph type="body" idx="1"/>
          </p:nvPr>
        </p:nvSpPr>
        <p:spPr>
          <a:xfrm>
            <a:off x="1297500" y="1221400"/>
            <a:ext cx="7038900" cy="29112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Char char="●"/>
            </a:pPr>
            <a:r>
              <a:rPr lang="en" sz="1700"/>
              <a:t>Using  the equation I</a:t>
            </a:r>
            <a:r>
              <a:rPr lang="en" sz="1700" baseline="-25000"/>
              <a:t>n</a:t>
            </a:r>
            <a:r>
              <a:rPr lang="en" sz="1700"/>
              <a:t> we see that the normalized mutual information (accuracy) of the partition is 0 when C1 and C2 are completely independent of each other</a:t>
            </a:r>
            <a:endParaRPr sz="1700"/>
          </a:p>
          <a:p>
            <a:pPr marL="457200" lvl="0" indent="-336550" algn="l" rtl="0">
              <a:spcBef>
                <a:spcPts val="0"/>
              </a:spcBef>
              <a:spcAft>
                <a:spcPts val="0"/>
              </a:spcAft>
              <a:buSzPts val="1700"/>
              <a:buChar char="●"/>
            </a:pPr>
            <a:r>
              <a:rPr lang="en" sz="1700"/>
              <a:t>We can also find the maximum value of H  when C1 and C2 are identical, i.e. H({p(C1)}) = H({p(C2)}), amd we can get that value using the Shannon Entropy equation</a:t>
            </a:r>
            <a:endParaRPr sz="1700"/>
          </a:p>
          <a:p>
            <a:pPr marL="457200" lvl="0" indent="-336550" algn="l" rtl="0">
              <a:spcBef>
                <a:spcPts val="0"/>
              </a:spcBef>
              <a:spcAft>
                <a:spcPts val="0"/>
              </a:spcAft>
              <a:buSzPts val="1700"/>
              <a:buChar char="●"/>
            </a:pPr>
            <a:endParaRPr sz="1700"/>
          </a:p>
        </p:txBody>
      </p:sp>
      <p:pic>
        <p:nvPicPr>
          <p:cNvPr id="196" name="Google Shape;196;p22"/>
          <p:cNvPicPr preferRelativeResize="0"/>
          <p:nvPr/>
        </p:nvPicPr>
        <p:blipFill>
          <a:blip r:embed="rId3">
            <a:alphaModFix/>
          </a:blip>
          <a:stretch>
            <a:fillRect/>
          </a:stretch>
        </p:blipFill>
        <p:spPr>
          <a:xfrm>
            <a:off x="1875279" y="3206350"/>
            <a:ext cx="5455025" cy="529125"/>
          </a:xfrm>
          <a:prstGeom prst="rect">
            <a:avLst/>
          </a:prstGeom>
          <a:noFill/>
          <a:ln>
            <a:noFill/>
          </a:ln>
        </p:spPr>
      </p:pic>
      <p:sp>
        <p:nvSpPr>
          <p:cNvPr id="2" name="Slide Number Placeholder 1">
            <a:extLst>
              <a:ext uri="{FF2B5EF4-FFF2-40B4-BE49-F238E27FC236}">
                <a16:creationId xmlns:a16="http://schemas.microsoft.com/office/drawing/2014/main" id="{87CA73FE-3EE6-FF19-998D-EA79E1854A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Testing Algorithms</a:t>
            </a:r>
            <a:endParaRPr/>
          </a:p>
        </p:txBody>
      </p:sp>
      <p:sp>
        <p:nvSpPr>
          <p:cNvPr id="202" name="Google Shape;202;p23"/>
          <p:cNvSpPr txBox="1">
            <a:spLocks noGrp="1"/>
          </p:cNvSpPr>
          <p:nvPr>
            <p:ph type="body" idx="1"/>
          </p:nvPr>
        </p:nvSpPr>
        <p:spPr>
          <a:xfrm>
            <a:off x="1297500" y="13078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dirty="0"/>
              <a:t>Using our normalized mutual information equation we can now check all the community detection algorithms against both benchmarks</a:t>
            </a:r>
            <a:endParaRPr sz="1700" dirty="0"/>
          </a:p>
          <a:p>
            <a:pPr marL="457200" lvl="0" indent="-336550" algn="l" rtl="0">
              <a:spcBef>
                <a:spcPts val="1200"/>
              </a:spcBef>
              <a:spcAft>
                <a:spcPts val="0"/>
              </a:spcAft>
              <a:buSzPts val="1700"/>
              <a:buChar char="●"/>
            </a:pPr>
            <a:r>
              <a:rPr lang="en" sz="1700" dirty="0"/>
              <a:t>From this we see that while most algorithms keep the same efficiency  until the μ =0.4 drop off on </a:t>
            </a:r>
            <a:r>
              <a:rPr lang="en" sz="1700"/>
              <a:t>the NG </a:t>
            </a:r>
            <a:r>
              <a:rPr lang="en" sz="1700" dirty="0"/>
              <a:t>benchmark, when tested against the more realistic LFR benchmark, greedy is shown to have a completely different rate of change than the other algorithms, while the Louvain and Ravasz algorithms work even better than they did in the NG Benchmark</a:t>
            </a:r>
            <a:endParaRPr sz="1700" dirty="0"/>
          </a:p>
        </p:txBody>
      </p:sp>
      <p:sp>
        <p:nvSpPr>
          <p:cNvPr id="2" name="Slide Number Placeholder 1">
            <a:extLst>
              <a:ext uri="{FF2B5EF4-FFF2-40B4-BE49-F238E27FC236}">
                <a16:creationId xmlns:a16="http://schemas.microsoft.com/office/drawing/2014/main" id="{731FF60A-5421-68C9-9452-32A45180A1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4"/>
          <p:cNvPicPr preferRelativeResize="0"/>
          <p:nvPr/>
        </p:nvPicPr>
        <p:blipFill>
          <a:blip r:embed="rId3">
            <a:alphaModFix/>
          </a:blip>
          <a:stretch>
            <a:fillRect/>
          </a:stretch>
        </p:blipFill>
        <p:spPr>
          <a:xfrm>
            <a:off x="0" y="802112"/>
            <a:ext cx="9144000" cy="3539282"/>
          </a:xfrm>
          <a:prstGeom prst="rect">
            <a:avLst/>
          </a:prstGeom>
          <a:noFill/>
          <a:ln>
            <a:noFill/>
          </a:ln>
        </p:spPr>
      </p:pic>
      <p:sp>
        <p:nvSpPr>
          <p:cNvPr id="2" name="Slide Number Placeholder 1">
            <a:extLst>
              <a:ext uri="{FF2B5EF4-FFF2-40B4-BE49-F238E27FC236}">
                <a16:creationId xmlns:a16="http://schemas.microsoft.com/office/drawing/2014/main" id="{5201B88D-285C-3B2A-3C22-D792F4CFDE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Algorithm Speed</a:t>
            </a:r>
            <a:endParaRPr/>
          </a:p>
        </p:txBody>
      </p:sp>
      <p:sp>
        <p:nvSpPr>
          <p:cNvPr id="213" name="Google Shape;213;p25"/>
          <p:cNvSpPr txBox="1">
            <a:spLocks noGrp="1"/>
          </p:cNvSpPr>
          <p:nvPr>
            <p:ph type="body" idx="1"/>
          </p:nvPr>
        </p:nvSpPr>
        <p:spPr>
          <a:xfrm>
            <a:off x="316750" y="1245950"/>
            <a:ext cx="4082100" cy="36453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The other thing you need to consider when choosing an algorithm besides its accuracy, is the time complexity, and computational cost to run the algorithm</a:t>
            </a:r>
            <a:endParaRPr sz="1600"/>
          </a:p>
          <a:p>
            <a:pPr marL="457200" lvl="0" indent="-330200" algn="l" rtl="0">
              <a:spcBef>
                <a:spcPts val="0"/>
              </a:spcBef>
              <a:spcAft>
                <a:spcPts val="0"/>
              </a:spcAft>
              <a:buSzPts val="1600"/>
              <a:buChar char="●"/>
            </a:pPr>
            <a:r>
              <a:rPr lang="en" sz="1600"/>
              <a:t>Below we can see that Louvain and Infomap algorithms are the most efficient, while Cfinder is the least efficient</a:t>
            </a:r>
            <a:endParaRPr sz="1600"/>
          </a:p>
        </p:txBody>
      </p:sp>
      <p:pic>
        <p:nvPicPr>
          <p:cNvPr id="214" name="Google Shape;214;p25"/>
          <p:cNvPicPr preferRelativeResize="0"/>
          <p:nvPr/>
        </p:nvPicPr>
        <p:blipFill>
          <a:blip r:embed="rId3">
            <a:alphaModFix/>
          </a:blip>
          <a:stretch>
            <a:fillRect/>
          </a:stretch>
        </p:blipFill>
        <p:spPr>
          <a:xfrm>
            <a:off x="4398850" y="1245950"/>
            <a:ext cx="4558025" cy="3183625"/>
          </a:xfrm>
          <a:prstGeom prst="rect">
            <a:avLst/>
          </a:prstGeom>
          <a:noFill/>
          <a:ln>
            <a:noFill/>
          </a:ln>
        </p:spPr>
      </p:pic>
      <p:sp>
        <p:nvSpPr>
          <p:cNvPr id="2" name="Slide Number Placeholder 1">
            <a:extLst>
              <a:ext uri="{FF2B5EF4-FFF2-40B4-BE49-F238E27FC236}">
                <a16:creationId xmlns:a16="http://schemas.microsoft.com/office/drawing/2014/main" id="{CBD6EEE0-BD2E-0B3B-97F8-7607375192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Algorithm Speed</a:t>
            </a:r>
            <a:endParaRPr/>
          </a:p>
        </p:txBody>
      </p:sp>
      <p:sp>
        <p:nvSpPr>
          <p:cNvPr id="220" name="Google Shape;220;p26"/>
          <p:cNvSpPr txBox="1">
            <a:spLocks noGrp="1"/>
          </p:cNvSpPr>
          <p:nvPr>
            <p:ph type="body" idx="1"/>
          </p:nvPr>
        </p:nvSpPr>
        <p:spPr>
          <a:xfrm>
            <a:off x="1052550" y="986350"/>
            <a:ext cx="7038900" cy="29112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Using the computational complexity, we how the algorithm run time will scale with N, but not the actual run time of the algorithm</a:t>
            </a:r>
            <a:endParaRPr sz="1600"/>
          </a:p>
          <a:p>
            <a:pPr marL="457200" lvl="0" indent="-330200" algn="l" rtl="0">
              <a:spcBef>
                <a:spcPts val="0"/>
              </a:spcBef>
              <a:spcAft>
                <a:spcPts val="0"/>
              </a:spcAft>
              <a:buSzPts val="1600"/>
              <a:buChar char="●"/>
            </a:pPr>
            <a:r>
              <a:rPr lang="en" sz="1600"/>
              <a:t>As a result, depending on the size of the network some more complex algorithms can actually be just as, even more time efficient</a:t>
            </a:r>
            <a:endParaRPr sz="1600"/>
          </a:p>
        </p:txBody>
      </p:sp>
      <p:pic>
        <p:nvPicPr>
          <p:cNvPr id="221" name="Google Shape;221;p26"/>
          <p:cNvPicPr preferRelativeResize="0"/>
          <p:nvPr/>
        </p:nvPicPr>
        <p:blipFill>
          <a:blip r:embed="rId3">
            <a:alphaModFix/>
          </a:blip>
          <a:stretch>
            <a:fillRect/>
          </a:stretch>
        </p:blipFill>
        <p:spPr>
          <a:xfrm>
            <a:off x="0" y="2761525"/>
            <a:ext cx="3175949" cy="2381975"/>
          </a:xfrm>
          <a:prstGeom prst="rect">
            <a:avLst/>
          </a:prstGeom>
          <a:noFill/>
          <a:ln>
            <a:noFill/>
          </a:ln>
        </p:spPr>
      </p:pic>
      <p:pic>
        <p:nvPicPr>
          <p:cNvPr id="222" name="Google Shape;222;p26"/>
          <p:cNvPicPr preferRelativeResize="0"/>
          <p:nvPr/>
        </p:nvPicPr>
        <p:blipFill>
          <a:blip r:embed="rId4">
            <a:alphaModFix/>
          </a:blip>
          <a:stretch>
            <a:fillRect/>
          </a:stretch>
        </p:blipFill>
        <p:spPr>
          <a:xfrm>
            <a:off x="6028700" y="2761525"/>
            <a:ext cx="3115300" cy="2381976"/>
          </a:xfrm>
          <a:prstGeom prst="rect">
            <a:avLst/>
          </a:prstGeom>
          <a:noFill/>
          <a:ln>
            <a:noFill/>
          </a:ln>
        </p:spPr>
      </p:pic>
      <p:pic>
        <p:nvPicPr>
          <p:cNvPr id="223" name="Google Shape;223;p26"/>
          <p:cNvPicPr preferRelativeResize="0"/>
          <p:nvPr/>
        </p:nvPicPr>
        <p:blipFill>
          <a:blip r:embed="rId5">
            <a:alphaModFix/>
          </a:blip>
          <a:stretch>
            <a:fillRect/>
          </a:stretch>
        </p:blipFill>
        <p:spPr>
          <a:xfrm>
            <a:off x="3014350" y="2769104"/>
            <a:ext cx="3115300" cy="2366821"/>
          </a:xfrm>
          <a:prstGeom prst="rect">
            <a:avLst/>
          </a:prstGeom>
          <a:noFill/>
          <a:ln>
            <a:noFill/>
          </a:ln>
        </p:spPr>
      </p:pic>
      <p:sp>
        <p:nvSpPr>
          <p:cNvPr id="2" name="Slide Number Placeholder 1">
            <a:extLst>
              <a:ext uri="{FF2B5EF4-FFF2-40B4-BE49-F238E27FC236}">
                <a16:creationId xmlns:a16="http://schemas.microsoft.com/office/drawing/2014/main" id="{A17D1301-D77E-E209-8C26-14FE7AA581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References</a:t>
            </a:r>
            <a:endParaRPr/>
          </a:p>
        </p:txBody>
      </p:sp>
      <p:sp>
        <p:nvSpPr>
          <p:cNvPr id="229" name="Google Shape;229;p27"/>
          <p:cNvSpPr txBox="1">
            <a:spLocks noGrp="1"/>
          </p:cNvSpPr>
          <p:nvPr>
            <p:ph type="body" idx="1"/>
          </p:nvPr>
        </p:nvSpPr>
        <p:spPr>
          <a:xfrm>
            <a:off x="1052550" y="1394475"/>
            <a:ext cx="7038900" cy="2911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sz="1800">
                <a:solidFill>
                  <a:srgbClr val="ADADAD"/>
                </a:solidFill>
                <a:latin typeface="Arial"/>
                <a:ea typeface="Arial"/>
                <a:cs typeface="Arial"/>
                <a:sym typeface="Arial"/>
              </a:rPr>
              <a:t>Barabási Albert-László. Network Science. Cambridge University Press, 2016.</a:t>
            </a:r>
            <a:endParaRPr sz="1800">
              <a:solidFill>
                <a:srgbClr val="ADADAD"/>
              </a:solidFill>
              <a:latin typeface="Arial"/>
              <a:ea typeface="Arial"/>
              <a:cs typeface="Arial"/>
              <a:sym typeface="Arial"/>
            </a:endParaRPr>
          </a:p>
          <a:p>
            <a:pPr marL="0" lvl="0" indent="0" algn="l" rtl="0">
              <a:spcBef>
                <a:spcPts val="1200"/>
              </a:spcBef>
              <a:spcAft>
                <a:spcPts val="0"/>
              </a:spcAft>
              <a:buNone/>
            </a:pPr>
            <a:r>
              <a:rPr lang="en" sz="1800">
                <a:solidFill>
                  <a:srgbClr val="ADADAD"/>
                </a:solidFill>
                <a:latin typeface="Arial"/>
                <a:ea typeface="Arial"/>
                <a:cs typeface="Arial"/>
                <a:sym typeface="Arial"/>
              </a:rPr>
              <a:t>Blondel, Vincent. Louvain Method for Community Detection. Mar. 2011,                                       	https://perso.uclouvain.be/vincent.blondel/research/louvain.html.</a:t>
            </a:r>
            <a:endParaRPr sz="1800">
              <a:solidFill>
                <a:srgbClr val="ADADAD"/>
              </a:solidFill>
              <a:latin typeface="Arial"/>
              <a:ea typeface="Arial"/>
              <a:cs typeface="Arial"/>
              <a:sym typeface="Arial"/>
            </a:endParaRPr>
          </a:p>
          <a:p>
            <a:pPr marL="0" lvl="0" indent="0" algn="l" rtl="0">
              <a:spcBef>
                <a:spcPts val="1200"/>
              </a:spcBef>
              <a:spcAft>
                <a:spcPts val="1200"/>
              </a:spcAft>
              <a:buNone/>
            </a:pPr>
            <a:r>
              <a:rPr lang="en" sz="1800">
                <a:solidFill>
                  <a:srgbClr val="ADADAD"/>
                </a:solidFill>
                <a:latin typeface="Arial"/>
                <a:ea typeface="Arial"/>
                <a:cs typeface="Arial"/>
                <a:sym typeface="Arial"/>
              </a:rPr>
              <a:t>Jayawickrama, Thamindu Dilshan. “Community Detection Algorithms. Many of You Are Familiar with Networks… | by Thamindu Dilshan Jayawickrama | Towards Data Science.” Medium, Towards Data Science, 29 Jan. 2021, https://towardsdatascience.com/community-detection-algorithms-9bd8951e7dae.</a:t>
            </a:r>
            <a:endParaRPr sz="1800">
              <a:solidFill>
                <a:srgbClr val="ADADAD"/>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CEB17C2F-65D3-7B48-4865-B9182F9E2D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Overview</a:t>
            </a:r>
            <a:endParaRPr/>
          </a:p>
        </p:txBody>
      </p:sp>
      <p:sp>
        <p:nvSpPr>
          <p:cNvPr id="141" name="Google Shape;141;p14"/>
          <p:cNvSpPr txBox="1">
            <a:spLocks noGrp="1"/>
          </p:cNvSpPr>
          <p:nvPr>
            <p:ph type="body" idx="1"/>
          </p:nvPr>
        </p:nvSpPr>
        <p:spPr>
          <a:xfrm>
            <a:off x="1067275" y="1567550"/>
            <a:ext cx="7716000" cy="29112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2400">
                <a:latin typeface="Montserrat"/>
                <a:ea typeface="Montserrat"/>
                <a:cs typeface="Montserrat"/>
                <a:sym typeface="Montserrat"/>
              </a:rPr>
              <a:t>What Are Communities</a:t>
            </a:r>
            <a:endParaRPr sz="2400">
              <a:latin typeface="Montserrat"/>
              <a:ea typeface="Montserrat"/>
              <a:cs typeface="Montserrat"/>
              <a:sym typeface="Montserrat"/>
            </a:endParaRPr>
          </a:p>
          <a:p>
            <a:pPr marL="457200" lvl="0" indent="-330200" algn="l" rtl="0">
              <a:spcBef>
                <a:spcPts val="0"/>
              </a:spcBef>
              <a:spcAft>
                <a:spcPts val="0"/>
              </a:spcAft>
              <a:buSzPts val="1600"/>
              <a:buChar char="●"/>
            </a:pPr>
            <a:r>
              <a:rPr lang="en" sz="2400">
                <a:latin typeface="Montserrat"/>
                <a:ea typeface="Montserrat"/>
                <a:cs typeface="Montserrat"/>
                <a:sym typeface="Montserrat"/>
              </a:rPr>
              <a:t>Community Detection Algorithms</a:t>
            </a:r>
            <a:endParaRPr sz="2400">
              <a:latin typeface="Montserrat"/>
              <a:ea typeface="Montserrat"/>
              <a:cs typeface="Montserrat"/>
              <a:sym typeface="Montserrat"/>
            </a:endParaRPr>
          </a:p>
          <a:p>
            <a:pPr marL="457200" lvl="0" indent="-330200" algn="l" rtl="0">
              <a:lnSpc>
                <a:spcPct val="100000"/>
              </a:lnSpc>
              <a:spcBef>
                <a:spcPts val="0"/>
              </a:spcBef>
              <a:spcAft>
                <a:spcPts val="0"/>
              </a:spcAft>
              <a:buSzPts val="1600"/>
              <a:buChar char="●"/>
            </a:pPr>
            <a:r>
              <a:rPr lang="en" sz="2400">
                <a:latin typeface="Montserrat"/>
                <a:ea typeface="Montserrat"/>
                <a:cs typeface="Montserrat"/>
                <a:sym typeface="Montserrat"/>
              </a:rPr>
              <a:t>Girvan-Newman Benchmark</a:t>
            </a:r>
            <a:endParaRPr sz="2400">
              <a:latin typeface="Montserrat"/>
              <a:ea typeface="Montserrat"/>
              <a:cs typeface="Montserrat"/>
              <a:sym typeface="Montserrat"/>
            </a:endParaRPr>
          </a:p>
          <a:p>
            <a:pPr marL="457200" lvl="0" indent="-330200" algn="l" rtl="0">
              <a:lnSpc>
                <a:spcPct val="100000"/>
              </a:lnSpc>
              <a:spcBef>
                <a:spcPts val="0"/>
              </a:spcBef>
              <a:spcAft>
                <a:spcPts val="0"/>
              </a:spcAft>
              <a:buSzPts val="1600"/>
              <a:buChar char="●"/>
            </a:pPr>
            <a:r>
              <a:rPr lang="en" sz="2400">
                <a:latin typeface="Montserrat"/>
                <a:ea typeface="Montserrat"/>
                <a:cs typeface="Montserrat"/>
                <a:sym typeface="Montserrat"/>
              </a:rPr>
              <a:t>Lancichinetti-Fortunato-Radicchi Benchmark</a:t>
            </a:r>
            <a:endParaRPr sz="2400">
              <a:latin typeface="Montserrat"/>
              <a:ea typeface="Montserrat"/>
              <a:cs typeface="Montserrat"/>
              <a:sym typeface="Montserrat"/>
            </a:endParaRPr>
          </a:p>
          <a:p>
            <a:pPr marL="457200" lvl="0" indent="-330200" algn="l" rtl="0">
              <a:spcBef>
                <a:spcPts val="0"/>
              </a:spcBef>
              <a:spcAft>
                <a:spcPts val="0"/>
              </a:spcAft>
              <a:buSzPts val="1600"/>
              <a:buChar char="●"/>
            </a:pPr>
            <a:r>
              <a:rPr lang="en" sz="2400">
                <a:latin typeface="Montserrat"/>
                <a:ea typeface="Montserrat"/>
                <a:cs typeface="Montserrat"/>
                <a:sym typeface="Montserrat"/>
              </a:rPr>
              <a:t>Measuring Accuracy</a:t>
            </a:r>
            <a:endParaRPr sz="2400">
              <a:latin typeface="Montserrat"/>
              <a:ea typeface="Montserrat"/>
              <a:cs typeface="Montserrat"/>
              <a:sym typeface="Montserrat"/>
            </a:endParaRPr>
          </a:p>
          <a:p>
            <a:pPr marL="457200" lvl="0" indent="-330200" algn="l" rtl="0">
              <a:spcBef>
                <a:spcPts val="0"/>
              </a:spcBef>
              <a:spcAft>
                <a:spcPts val="0"/>
              </a:spcAft>
              <a:buSzPts val="1600"/>
              <a:buChar char="●"/>
            </a:pPr>
            <a:r>
              <a:rPr lang="en" sz="2400">
                <a:latin typeface="Montserrat"/>
                <a:ea typeface="Montserrat"/>
                <a:cs typeface="Montserrat"/>
                <a:sym typeface="Montserrat"/>
              </a:rPr>
              <a:t>Algorithmic Speed</a:t>
            </a:r>
            <a:endParaRPr sz="2400">
              <a:latin typeface="Montserrat"/>
              <a:ea typeface="Montserrat"/>
              <a:cs typeface="Montserrat"/>
              <a:sym typeface="Montserrat"/>
            </a:endParaRPr>
          </a:p>
        </p:txBody>
      </p:sp>
      <p:sp>
        <p:nvSpPr>
          <p:cNvPr id="2" name="Slide Number Placeholder 1">
            <a:extLst>
              <a:ext uri="{FF2B5EF4-FFF2-40B4-BE49-F238E27FC236}">
                <a16:creationId xmlns:a16="http://schemas.microsoft.com/office/drawing/2014/main" id="{29778E0F-8B18-FE85-CD50-9ABB875BB2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052550" y="6534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Are Communities?</a:t>
            </a:r>
            <a:endParaRPr/>
          </a:p>
        </p:txBody>
      </p:sp>
      <p:sp>
        <p:nvSpPr>
          <p:cNvPr id="147" name="Google Shape;147;p15"/>
          <p:cNvSpPr txBox="1">
            <a:spLocks noGrp="1"/>
          </p:cNvSpPr>
          <p:nvPr>
            <p:ph type="body" idx="1"/>
          </p:nvPr>
        </p:nvSpPr>
        <p:spPr>
          <a:xfrm>
            <a:off x="605750" y="1567550"/>
            <a:ext cx="4586400" cy="2911200"/>
          </a:xfrm>
          <a:prstGeom prst="rect">
            <a:avLst/>
          </a:prstGeom>
        </p:spPr>
        <p:txBody>
          <a:bodyPr spcFirstLastPara="1" wrap="square" lIns="91425" tIns="91425" rIns="91425" bIns="91425" anchor="t" anchorCtr="0">
            <a:noAutofit/>
          </a:bodyPr>
          <a:lstStyle/>
          <a:p>
            <a:pPr marL="320040" lvl="0" indent="-180340" algn="l" rtl="0">
              <a:spcBef>
                <a:spcPts val="0"/>
              </a:spcBef>
              <a:spcAft>
                <a:spcPts val="0"/>
              </a:spcAft>
              <a:buSzPts val="1400"/>
              <a:buChar char="●"/>
            </a:pPr>
            <a:r>
              <a:rPr lang="en" sz="1400" dirty="0"/>
              <a:t>Communities are groups of nodes within a network that are more likely to connect with each other than nodes from different communities.</a:t>
            </a:r>
            <a:endParaRPr sz="1400" dirty="0"/>
          </a:p>
          <a:p>
            <a:pPr marL="320040" lvl="0" indent="-180340" algn="l" rtl="0">
              <a:spcBef>
                <a:spcPts val="0"/>
              </a:spcBef>
              <a:spcAft>
                <a:spcPts val="0"/>
              </a:spcAft>
              <a:buSzPts val="1400"/>
              <a:buChar char="●"/>
            </a:pPr>
            <a:r>
              <a:rPr lang="en" sz="1400" dirty="0"/>
              <a:t>We define these communities as locally dense connected subgraph in a network</a:t>
            </a:r>
            <a:endParaRPr sz="1400" dirty="0"/>
          </a:p>
          <a:p>
            <a:pPr marL="320040" lvl="0" indent="-180340" algn="l" rtl="0">
              <a:spcBef>
                <a:spcPts val="0"/>
              </a:spcBef>
              <a:spcAft>
                <a:spcPts val="0"/>
              </a:spcAft>
              <a:buSzPts val="1400"/>
              <a:buChar char="●"/>
            </a:pPr>
            <a:r>
              <a:rPr lang="en" sz="1400" dirty="0"/>
              <a:t>In order to find communities within a network we use community detection, which in its simplest form takes all possible network partitions, and allows us to select the partition which best fits our definition of a community</a:t>
            </a:r>
            <a:endParaRPr sz="1400" dirty="0"/>
          </a:p>
          <a:p>
            <a:pPr marL="457200" lvl="0" indent="0" algn="l" rtl="0">
              <a:spcBef>
                <a:spcPts val="1200"/>
              </a:spcBef>
              <a:spcAft>
                <a:spcPts val="1200"/>
              </a:spcAft>
              <a:buNone/>
            </a:pPr>
            <a:endParaRPr sz="1500" dirty="0"/>
          </a:p>
        </p:txBody>
      </p:sp>
      <p:pic>
        <p:nvPicPr>
          <p:cNvPr id="148" name="Google Shape;148;p15"/>
          <p:cNvPicPr preferRelativeResize="0"/>
          <p:nvPr/>
        </p:nvPicPr>
        <p:blipFill>
          <a:blip r:embed="rId3">
            <a:alphaModFix/>
          </a:blip>
          <a:stretch>
            <a:fillRect/>
          </a:stretch>
        </p:blipFill>
        <p:spPr>
          <a:xfrm>
            <a:off x="5431125" y="947900"/>
            <a:ext cx="3213108" cy="3530849"/>
          </a:xfrm>
          <a:prstGeom prst="rect">
            <a:avLst/>
          </a:prstGeom>
          <a:noFill/>
          <a:ln>
            <a:noFill/>
          </a:ln>
        </p:spPr>
      </p:pic>
      <p:sp>
        <p:nvSpPr>
          <p:cNvPr id="2" name="Slide Number Placeholder 1">
            <a:extLst>
              <a:ext uri="{FF2B5EF4-FFF2-40B4-BE49-F238E27FC236}">
                <a16:creationId xmlns:a16="http://schemas.microsoft.com/office/drawing/2014/main" id="{2C40B8B3-1E54-B5B1-E4DF-E6A49D3735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1052550" y="537975"/>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Community detection algorithms</a:t>
            </a:r>
            <a:endParaRPr/>
          </a:p>
        </p:txBody>
      </p:sp>
      <p:sp>
        <p:nvSpPr>
          <p:cNvPr id="154" name="Google Shape;154;p16"/>
          <p:cNvSpPr txBox="1">
            <a:spLocks noGrp="1"/>
          </p:cNvSpPr>
          <p:nvPr>
            <p:ph type="body" idx="1"/>
          </p:nvPr>
        </p:nvSpPr>
        <p:spPr>
          <a:xfrm>
            <a:off x="561925" y="1283650"/>
            <a:ext cx="8048400" cy="36633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SzPts val="1400"/>
              <a:buChar char="●"/>
            </a:pPr>
            <a:r>
              <a:rPr lang="en" sz="1400"/>
              <a:t>For large networks the computational cost of checking all possible partitions is incredibly inefficient, so we use algorithms to make community detection possible</a:t>
            </a:r>
            <a:endParaRPr sz="1400"/>
          </a:p>
          <a:p>
            <a:pPr marL="457200" lvl="0" indent="-317500" algn="l" rtl="0">
              <a:spcBef>
                <a:spcPts val="0"/>
              </a:spcBef>
              <a:spcAft>
                <a:spcPts val="0"/>
              </a:spcAft>
              <a:buSzPts val="1400"/>
              <a:buChar char="●"/>
            </a:pPr>
            <a:r>
              <a:rPr lang="en" sz="1400"/>
              <a:t>Hierarchical Clustering: A similarity matrix whose elements indicate the distance between two nodes.</a:t>
            </a:r>
            <a:endParaRPr sz="1400"/>
          </a:p>
          <a:p>
            <a:pPr marL="914400" lvl="1" indent="-317500" algn="l" rtl="0">
              <a:spcBef>
                <a:spcPts val="0"/>
              </a:spcBef>
              <a:spcAft>
                <a:spcPts val="0"/>
              </a:spcAft>
              <a:buSzPts val="1400"/>
              <a:buChar char="○"/>
            </a:pPr>
            <a:r>
              <a:rPr lang="en" sz="1400"/>
              <a:t>Agglomerative algorithms: merge nodes with high similarity into one community</a:t>
            </a:r>
            <a:endParaRPr sz="1400"/>
          </a:p>
          <a:p>
            <a:pPr marL="914400" lvl="1" indent="-317500" algn="l" rtl="0">
              <a:spcBef>
                <a:spcPts val="0"/>
              </a:spcBef>
              <a:spcAft>
                <a:spcPts val="0"/>
              </a:spcAft>
              <a:buSzPts val="1400"/>
              <a:buChar char="○"/>
            </a:pPr>
            <a:r>
              <a:rPr lang="en" sz="1400"/>
              <a:t>Divisive algorithms: remove low similarity links that connect communities</a:t>
            </a:r>
            <a:endParaRPr sz="1400"/>
          </a:p>
          <a:p>
            <a:pPr marL="457200" lvl="0" indent="-317500" algn="l" rtl="0">
              <a:spcBef>
                <a:spcPts val="0"/>
              </a:spcBef>
              <a:spcAft>
                <a:spcPts val="0"/>
              </a:spcAft>
              <a:buSzPts val="1400"/>
              <a:buChar char="●"/>
            </a:pPr>
            <a:r>
              <a:rPr lang="en" sz="1400"/>
              <a:t>Modularity :Compares the expected number of links between nodes of a random and real network</a:t>
            </a:r>
            <a:endParaRPr sz="1400"/>
          </a:p>
          <a:p>
            <a:pPr marL="914400" lvl="1" indent="-317500" algn="l" rtl="0">
              <a:spcBef>
                <a:spcPts val="0"/>
              </a:spcBef>
              <a:spcAft>
                <a:spcPts val="0"/>
              </a:spcAft>
              <a:buSzPts val="1400"/>
              <a:buChar char="○"/>
            </a:pPr>
            <a:r>
              <a:rPr lang="en" sz="1400"/>
              <a:t>Greedy modularity:Joins pairs of communities if it increases the partitions modularity</a:t>
            </a:r>
            <a:endParaRPr sz="1400"/>
          </a:p>
          <a:p>
            <a:pPr marL="914400" lvl="1" indent="-317500" algn="l" rtl="0">
              <a:spcBef>
                <a:spcPts val="0"/>
              </a:spcBef>
              <a:spcAft>
                <a:spcPts val="0"/>
              </a:spcAft>
              <a:buSzPts val="1400"/>
              <a:buChar char="○"/>
            </a:pPr>
            <a:r>
              <a:rPr lang="en" sz="1400"/>
              <a:t>Louvain: Optimizes modularity for small communities, then aggregates them and repeats</a:t>
            </a:r>
            <a:endParaRPr sz="1400"/>
          </a:p>
          <a:p>
            <a:pPr marL="457200" lvl="0" indent="-317500" algn="l" rtl="0">
              <a:spcBef>
                <a:spcPts val="0"/>
              </a:spcBef>
              <a:spcAft>
                <a:spcPts val="0"/>
              </a:spcAft>
              <a:buSzPts val="1400"/>
              <a:buChar char="●"/>
            </a:pPr>
            <a:r>
              <a:rPr lang="en" sz="1400"/>
              <a:t>Clique Percolation: Finds all cliques, then checks the clustering of those cliques to see if they belong in the same community</a:t>
            </a:r>
            <a:endParaRPr sz="1400"/>
          </a:p>
          <a:p>
            <a:pPr marL="457200" lvl="0" indent="-317500" algn="l" rtl="0">
              <a:spcBef>
                <a:spcPts val="0"/>
              </a:spcBef>
              <a:spcAft>
                <a:spcPts val="0"/>
              </a:spcAft>
              <a:buSzPts val="1400"/>
              <a:buChar char="●"/>
            </a:pPr>
            <a:r>
              <a:rPr lang="en" sz="1400"/>
              <a:t>Link Clustering:Creates  a  similarity  link similarity matrix based on the neighborhood of nodes connected to those links, and then applies Hierarchical clustering algorithms to merge communities</a:t>
            </a:r>
            <a:endParaRPr sz="1400"/>
          </a:p>
        </p:txBody>
      </p:sp>
      <p:sp>
        <p:nvSpPr>
          <p:cNvPr id="2" name="Slide Number Placeholder 1">
            <a:extLst>
              <a:ext uri="{FF2B5EF4-FFF2-40B4-BE49-F238E27FC236}">
                <a16:creationId xmlns:a16="http://schemas.microsoft.com/office/drawing/2014/main" id="{7E124F82-DAED-3956-E05D-8346C096DA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Which Algorithm Should we use</a:t>
            </a:r>
            <a:endParaRPr/>
          </a:p>
        </p:txBody>
      </p:sp>
      <p:sp>
        <p:nvSpPr>
          <p:cNvPr id="160" name="Google Shape;160;p17"/>
          <p:cNvSpPr txBox="1">
            <a:spLocks noGrp="1"/>
          </p:cNvSpPr>
          <p:nvPr>
            <p:ph type="body" idx="1"/>
          </p:nvPr>
        </p:nvSpPr>
        <p:spPr>
          <a:xfrm>
            <a:off x="1052550" y="1581975"/>
            <a:ext cx="7038900" cy="29112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Given a network that does not have a uniquely encoded community structure, which algorithm works best for community detection?</a:t>
            </a:r>
            <a:endParaRPr sz="1500"/>
          </a:p>
          <a:p>
            <a:pPr marL="457200" lvl="0" indent="-323850" algn="l" rtl="0">
              <a:spcBef>
                <a:spcPts val="0"/>
              </a:spcBef>
              <a:spcAft>
                <a:spcPts val="0"/>
              </a:spcAft>
              <a:buSzPts val="1500"/>
              <a:buChar char="●"/>
            </a:pPr>
            <a:r>
              <a:rPr lang="en" sz="1500"/>
              <a:t>Different algorithms utilize different network properties to predict communities,  and therefore will not always give the same or the completely correct answer.</a:t>
            </a:r>
            <a:endParaRPr sz="1500"/>
          </a:p>
          <a:p>
            <a:pPr marL="457200" lvl="0" indent="-323850" algn="l" rtl="0">
              <a:spcBef>
                <a:spcPts val="0"/>
              </a:spcBef>
              <a:spcAft>
                <a:spcPts val="0"/>
              </a:spcAft>
              <a:buSzPts val="1500"/>
              <a:buChar char="●"/>
            </a:pPr>
            <a:r>
              <a:rPr lang="en" sz="1500"/>
              <a:t>To determine which will give the best prediction, we assess their accuracy by comparing their predictions to two benchmarks</a:t>
            </a:r>
            <a:endParaRPr sz="1500"/>
          </a:p>
          <a:p>
            <a:pPr marL="914400" lvl="1" indent="-323850" algn="l" rtl="0">
              <a:spcBef>
                <a:spcPts val="0"/>
              </a:spcBef>
              <a:spcAft>
                <a:spcPts val="0"/>
              </a:spcAft>
              <a:buSzPts val="1500"/>
              <a:buChar char="○"/>
            </a:pPr>
            <a:r>
              <a:rPr lang="en" sz="1500"/>
              <a:t>Girvan-Newman Benchmark</a:t>
            </a:r>
            <a:endParaRPr sz="1500"/>
          </a:p>
          <a:p>
            <a:pPr marL="914400" lvl="1" indent="-323850" algn="l" rtl="0">
              <a:spcBef>
                <a:spcPts val="0"/>
              </a:spcBef>
              <a:spcAft>
                <a:spcPts val="0"/>
              </a:spcAft>
              <a:buSzPts val="1500"/>
              <a:buChar char="○"/>
            </a:pPr>
            <a:r>
              <a:rPr lang="en" sz="1500"/>
              <a:t>Lancichinetti-Fortunato-Radicchi Benchmark</a:t>
            </a:r>
            <a:endParaRPr sz="1500"/>
          </a:p>
        </p:txBody>
      </p:sp>
      <p:sp>
        <p:nvSpPr>
          <p:cNvPr id="2" name="Slide Number Placeholder 1">
            <a:extLst>
              <a:ext uri="{FF2B5EF4-FFF2-40B4-BE49-F238E27FC236}">
                <a16:creationId xmlns:a16="http://schemas.microsoft.com/office/drawing/2014/main" id="{3FB0EC42-FE63-F1C1-8C47-2675786340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Girvan-Newman Benchmark</a:t>
            </a:r>
            <a:endParaRPr/>
          </a:p>
        </p:txBody>
      </p:sp>
      <p:sp>
        <p:nvSpPr>
          <p:cNvPr id="166" name="Google Shape;166;p18"/>
          <p:cNvSpPr txBox="1">
            <a:spLocks noGrp="1"/>
          </p:cNvSpPr>
          <p:nvPr>
            <p:ph type="body" idx="1"/>
          </p:nvPr>
        </p:nvSpPr>
        <p:spPr>
          <a:xfrm>
            <a:off x="461525" y="1567550"/>
            <a:ext cx="4303200" cy="33363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The Girvan-Newman(GN) Benchmark is a network with a predefined correct community structure</a:t>
            </a:r>
            <a:endParaRPr sz="1500"/>
          </a:p>
          <a:p>
            <a:pPr marL="914400" lvl="1" indent="-323850" algn="l" rtl="0">
              <a:spcBef>
                <a:spcPts val="0"/>
              </a:spcBef>
              <a:spcAft>
                <a:spcPts val="0"/>
              </a:spcAft>
              <a:buSzPts val="1500"/>
              <a:buChar char="○"/>
            </a:pPr>
            <a:r>
              <a:rPr lang="en" sz="1500"/>
              <a:t>N= 128 nodes</a:t>
            </a:r>
            <a:endParaRPr sz="1500"/>
          </a:p>
          <a:p>
            <a:pPr marL="914400" lvl="1" indent="-323850" algn="l" rtl="0">
              <a:spcBef>
                <a:spcPts val="0"/>
              </a:spcBef>
              <a:spcAft>
                <a:spcPts val="0"/>
              </a:spcAft>
              <a:buSzPts val="1500"/>
              <a:buChar char="○"/>
            </a:pPr>
            <a:r>
              <a:rPr lang="en" sz="1500"/>
              <a:t>n</a:t>
            </a:r>
            <a:r>
              <a:rPr lang="en" sz="1500" baseline="-25000"/>
              <a:t>c</a:t>
            </a:r>
            <a:r>
              <a:rPr lang="en" sz="1500"/>
              <a:t>= 4 communities of size 32</a:t>
            </a:r>
            <a:endParaRPr sz="1500"/>
          </a:p>
          <a:p>
            <a:pPr marL="914400" lvl="1" indent="-323850" algn="l" rtl="0">
              <a:spcBef>
                <a:spcPts val="0"/>
              </a:spcBef>
              <a:spcAft>
                <a:spcPts val="0"/>
              </a:spcAft>
              <a:buSzPts val="1500"/>
              <a:buChar char="○"/>
            </a:pPr>
            <a:r>
              <a:rPr lang="en" sz="1500"/>
              <a:t>P</a:t>
            </a:r>
            <a:r>
              <a:rPr lang="en" sz="1500" baseline="-25000"/>
              <a:t>int</a:t>
            </a:r>
            <a:r>
              <a:rPr lang="en" sz="1500"/>
              <a:t> probability of connecting to nodes within its community</a:t>
            </a:r>
            <a:endParaRPr sz="1500"/>
          </a:p>
          <a:p>
            <a:pPr marL="914400" lvl="1" indent="-323850" algn="l" rtl="0">
              <a:spcBef>
                <a:spcPts val="0"/>
              </a:spcBef>
              <a:spcAft>
                <a:spcPts val="0"/>
              </a:spcAft>
              <a:buSzPts val="1500"/>
              <a:buChar char="○"/>
            </a:pPr>
            <a:r>
              <a:rPr lang="en" sz="1500"/>
              <a:t>P</a:t>
            </a:r>
            <a:r>
              <a:rPr lang="en" sz="1500" baseline="-25000"/>
              <a:t>ext </a:t>
            </a:r>
            <a:r>
              <a:rPr lang="en" sz="1500"/>
              <a:t> probability of connecting to nodes outside of its community</a:t>
            </a:r>
            <a:endParaRPr sz="1500"/>
          </a:p>
        </p:txBody>
      </p:sp>
      <p:pic>
        <p:nvPicPr>
          <p:cNvPr id="167" name="Google Shape;167;p18"/>
          <p:cNvPicPr preferRelativeResize="0"/>
          <p:nvPr/>
        </p:nvPicPr>
        <p:blipFill rotWithShape="1">
          <a:blip r:embed="rId3">
            <a:alphaModFix/>
          </a:blip>
          <a:srcRect l="12633"/>
          <a:stretch/>
        </p:blipFill>
        <p:spPr>
          <a:xfrm>
            <a:off x="4764878" y="1567550"/>
            <a:ext cx="4212796" cy="2976125"/>
          </a:xfrm>
          <a:prstGeom prst="rect">
            <a:avLst/>
          </a:prstGeom>
          <a:noFill/>
          <a:ln>
            <a:noFill/>
          </a:ln>
        </p:spPr>
      </p:pic>
      <p:sp>
        <p:nvSpPr>
          <p:cNvPr id="2" name="Slide Number Placeholder 1">
            <a:extLst>
              <a:ext uri="{FF2B5EF4-FFF2-40B4-BE49-F238E27FC236}">
                <a16:creationId xmlns:a16="http://schemas.microsoft.com/office/drawing/2014/main" id="{09D5DE35-095E-64AB-61CA-A1ADF2D6D1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1052550" y="4659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Testing the Girvan -Newman Benchmark</a:t>
            </a:r>
            <a:endParaRPr/>
          </a:p>
        </p:txBody>
      </p:sp>
      <p:sp>
        <p:nvSpPr>
          <p:cNvPr id="173" name="Google Shape;173;p19"/>
          <p:cNvSpPr txBox="1">
            <a:spLocks noGrp="1"/>
          </p:cNvSpPr>
          <p:nvPr>
            <p:ph type="body" idx="1"/>
          </p:nvPr>
        </p:nvSpPr>
        <p:spPr>
          <a:xfrm>
            <a:off x="172275" y="1458888"/>
            <a:ext cx="5077500" cy="2456400"/>
          </a:xfrm>
          <a:prstGeom prst="rect">
            <a:avLst/>
          </a:prstGeom>
        </p:spPr>
        <p:txBody>
          <a:bodyPr spcFirstLastPara="1" wrap="square" lIns="91425" tIns="91425" rIns="91425" bIns="91425" anchor="t" anchorCtr="0">
            <a:normAutofit/>
          </a:bodyPr>
          <a:lstStyle/>
          <a:p>
            <a:pPr marL="457200" lvl="0" indent="-323850" algn="l" rtl="0">
              <a:lnSpc>
                <a:spcPct val="115000"/>
              </a:lnSpc>
              <a:spcBef>
                <a:spcPts val="0"/>
              </a:spcBef>
              <a:spcAft>
                <a:spcPts val="0"/>
              </a:spcAft>
              <a:buSzPts val="1500"/>
              <a:buChar char="●"/>
            </a:pPr>
            <a:r>
              <a:rPr lang="en" sz="1500"/>
              <a:t>When using the GN benchmark, the μ is equivalent to the link density difference between communities</a:t>
            </a:r>
            <a:endParaRPr sz="1500"/>
          </a:p>
          <a:p>
            <a:pPr marL="457200" lvl="0" indent="-323850" algn="l" rtl="0">
              <a:lnSpc>
                <a:spcPct val="115000"/>
              </a:lnSpc>
              <a:spcBef>
                <a:spcPts val="0"/>
              </a:spcBef>
              <a:spcAft>
                <a:spcPts val="0"/>
              </a:spcAft>
              <a:buSzPts val="1500"/>
              <a:buChar char="●"/>
            </a:pPr>
            <a:r>
              <a:rPr lang="en" sz="1500"/>
              <a:t>As μ increases the accuracy of algorithms decreases</a:t>
            </a:r>
            <a:endParaRPr sz="1500"/>
          </a:p>
          <a:p>
            <a:pPr marL="457200" lvl="0" indent="-323850" algn="l" rtl="0">
              <a:lnSpc>
                <a:spcPct val="115000"/>
              </a:lnSpc>
              <a:spcBef>
                <a:spcPts val="0"/>
              </a:spcBef>
              <a:spcAft>
                <a:spcPts val="0"/>
              </a:spcAft>
              <a:buSzPts val="1500"/>
              <a:buChar char="●"/>
            </a:pPr>
            <a:r>
              <a:rPr lang="en" sz="1500"/>
              <a:t>We quantify this accuracy as the normalized mutual information  between the 4 defined communities, and the partition given by the algorithm I</a:t>
            </a:r>
            <a:r>
              <a:rPr lang="en" sz="1500" baseline="-25000"/>
              <a:t>n</a:t>
            </a:r>
            <a:endParaRPr sz="1500"/>
          </a:p>
          <a:p>
            <a:pPr marL="457200" lvl="0" indent="-323850" algn="l" rtl="0">
              <a:lnSpc>
                <a:spcPct val="115000"/>
              </a:lnSpc>
              <a:spcBef>
                <a:spcPts val="0"/>
              </a:spcBef>
              <a:spcAft>
                <a:spcPts val="0"/>
              </a:spcAft>
              <a:buSzPts val="1500"/>
              <a:buChar char="●"/>
            </a:pPr>
            <a:r>
              <a:rPr lang="en" sz="1500"/>
              <a:t>For most algorithms this drop comes sharpley after μ = 0.4 </a:t>
            </a:r>
            <a:endParaRPr sz="1500"/>
          </a:p>
        </p:txBody>
      </p:sp>
      <p:pic>
        <p:nvPicPr>
          <p:cNvPr id="174" name="Google Shape;174;p19"/>
          <p:cNvPicPr preferRelativeResize="0"/>
          <p:nvPr/>
        </p:nvPicPr>
        <p:blipFill rotWithShape="1">
          <a:blip r:embed="rId3">
            <a:alphaModFix/>
          </a:blip>
          <a:srcRect b="10801"/>
          <a:stretch/>
        </p:blipFill>
        <p:spPr>
          <a:xfrm>
            <a:off x="766489" y="3994125"/>
            <a:ext cx="2433811" cy="914100"/>
          </a:xfrm>
          <a:prstGeom prst="rect">
            <a:avLst/>
          </a:prstGeom>
          <a:noFill/>
          <a:ln>
            <a:noFill/>
          </a:ln>
        </p:spPr>
      </p:pic>
      <p:pic>
        <p:nvPicPr>
          <p:cNvPr id="175" name="Google Shape;175;p19"/>
          <p:cNvPicPr preferRelativeResize="0"/>
          <p:nvPr/>
        </p:nvPicPr>
        <p:blipFill>
          <a:blip r:embed="rId4">
            <a:alphaModFix/>
          </a:blip>
          <a:stretch>
            <a:fillRect/>
          </a:stretch>
        </p:blipFill>
        <p:spPr>
          <a:xfrm>
            <a:off x="5249775" y="1380050"/>
            <a:ext cx="3607075" cy="2863875"/>
          </a:xfrm>
          <a:prstGeom prst="rect">
            <a:avLst/>
          </a:prstGeom>
          <a:noFill/>
          <a:ln>
            <a:noFill/>
          </a:ln>
        </p:spPr>
      </p:pic>
      <p:sp>
        <p:nvSpPr>
          <p:cNvPr id="2" name="Slide Number Placeholder 1">
            <a:extLst>
              <a:ext uri="{FF2B5EF4-FFF2-40B4-BE49-F238E27FC236}">
                <a16:creationId xmlns:a16="http://schemas.microsoft.com/office/drawing/2014/main" id="{A2CD4D2E-7F06-7A8E-00BF-E3C30C0426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Lancichinetti-Fortunato-Radicchi Benchmark</a:t>
            </a:r>
            <a:endParaRPr/>
          </a:p>
        </p:txBody>
      </p:sp>
      <p:sp>
        <p:nvSpPr>
          <p:cNvPr id="181" name="Google Shape;181;p20"/>
          <p:cNvSpPr txBox="1">
            <a:spLocks noGrp="1"/>
          </p:cNvSpPr>
          <p:nvPr>
            <p:ph type="body" idx="1"/>
          </p:nvPr>
        </p:nvSpPr>
        <p:spPr>
          <a:xfrm>
            <a:off x="268800" y="1567550"/>
            <a:ext cx="4303200" cy="33363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The Lancichinetti-Fortunato-Radicchi(LFR) Benchmark aims to be a more realistic network where node degrees and community sizes follow power laws</a:t>
            </a:r>
            <a:endParaRPr sz="1500"/>
          </a:p>
          <a:p>
            <a:pPr marL="914400" lvl="1" indent="-323850" algn="l" rtl="0">
              <a:spcBef>
                <a:spcPts val="0"/>
              </a:spcBef>
              <a:spcAft>
                <a:spcPts val="0"/>
              </a:spcAft>
              <a:buSzPts val="1500"/>
              <a:buChar char="○"/>
            </a:pPr>
            <a:r>
              <a:rPr lang="en" sz="1500"/>
              <a:t>Given N isolated nodes assign each to a community size N</a:t>
            </a:r>
            <a:r>
              <a:rPr lang="en" sz="1500" baseline="-25000"/>
              <a:t>c</a:t>
            </a:r>
            <a:endParaRPr sz="1500" baseline="-25000"/>
          </a:p>
          <a:p>
            <a:pPr marL="914400" lvl="1" indent="-323850" algn="l" rtl="0">
              <a:spcBef>
                <a:spcPts val="0"/>
              </a:spcBef>
              <a:spcAft>
                <a:spcPts val="0"/>
              </a:spcAft>
              <a:buSzPts val="1500"/>
              <a:buChar char="○"/>
            </a:pPr>
            <a:r>
              <a:rPr lang="en" sz="1500"/>
              <a:t>N</a:t>
            </a:r>
            <a:r>
              <a:rPr lang="en" sz="1500" baseline="-25000"/>
              <a:t>c</a:t>
            </a:r>
            <a:r>
              <a:rPr lang="en" sz="1500"/>
              <a:t>= P</a:t>
            </a:r>
            <a:r>
              <a:rPr lang="en" sz="1000"/>
              <a:t>Nc</a:t>
            </a:r>
            <a:r>
              <a:rPr lang="en" sz="1500"/>
              <a:t>~N</a:t>
            </a:r>
            <a:r>
              <a:rPr lang="en" sz="1000"/>
              <a:t>c</a:t>
            </a:r>
            <a:r>
              <a:rPr lang="en" sz="1500"/>
              <a:t>-ζ</a:t>
            </a:r>
            <a:endParaRPr sz="1500"/>
          </a:p>
          <a:p>
            <a:pPr marL="914400" lvl="1" indent="-323850" algn="l" rtl="0">
              <a:spcBef>
                <a:spcPts val="0"/>
              </a:spcBef>
              <a:spcAft>
                <a:spcPts val="0"/>
              </a:spcAft>
              <a:buSzPts val="1500"/>
              <a:buChar char="○"/>
            </a:pPr>
            <a:r>
              <a:rPr lang="en" sz="1500"/>
              <a:t>Each node i has a degree ki =p</a:t>
            </a:r>
            <a:r>
              <a:rPr lang="en" sz="1500" baseline="-25000"/>
              <a:t>k</a:t>
            </a:r>
            <a:r>
              <a:rPr lang="en" sz="1500"/>
              <a:t>~k</a:t>
            </a:r>
            <a:r>
              <a:rPr lang="en" sz="1500" baseline="30000"/>
              <a:t>-γ</a:t>
            </a:r>
            <a:endParaRPr sz="1500" baseline="30000"/>
          </a:p>
          <a:p>
            <a:pPr marL="914400" lvl="1" indent="-323850" algn="l" rtl="0">
              <a:spcBef>
                <a:spcPts val="0"/>
              </a:spcBef>
              <a:spcAft>
                <a:spcPts val="0"/>
              </a:spcAft>
              <a:buSzPts val="1500"/>
              <a:buChar char="○"/>
            </a:pPr>
            <a:r>
              <a:rPr lang="en" sz="1500"/>
              <a:t>Internal degree of i = (1-μ)k</a:t>
            </a:r>
            <a:r>
              <a:rPr lang="en" sz="1500" baseline="-25000"/>
              <a:t>i</a:t>
            </a:r>
            <a:r>
              <a:rPr lang="en" sz="1500"/>
              <a:t> with remaining links being external</a:t>
            </a:r>
            <a:endParaRPr sz="1500"/>
          </a:p>
        </p:txBody>
      </p:sp>
      <p:pic>
        <p:nvPicPr>
          <p:cNvPr id="182" name="Google Shape;182;p20"/>
          <p:cNvPicPr preferRelativeResize="0"/>
          <p:nvPr/>
        </p:nvPicPr>
        <p:blipFill>
          <a:blip r:embed="rId3">
            <a:alphaModFix/>
          </a:blip>
          <a:stretch>
            <a:fillRect/>
          </a:stretch>
        </p:blipFill>
        <p:spPr>
          <a:xfrm>
            <a:off x="4810925" y="1307850"/>
            <a:ext cx="4181475" cy="3438525"/>
          </a:xfrm>
          <a:prstGeom prst="rect">
            <a:avLst/>
          </a:prstGeom>
          <a:noFill/>
          <a:ln>
            <a:noFill/>
          </a:ln>
        </p:spPr>
      </p:pic>
      <p:sp>
        <p:nvSpPr>
          <p:cNvPr id="2" name="Slide Number Placeholder 1">
            <a:extLst>
              <a:ext uri="{FF2B5EF4-FFF2-40B4-BE49-F238E27FC236}">
                <a16:creationId xmlns:a16="http://schemas.microsoft.com/office/drawing/2014/main" id="{D60D4234-41B6-85C6-E5D6-87DEAA2E8C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Measuring Accuracy</a:t>
            </a:r>
            <a:endParaRPr/>
          </a:p>
        </p:txBody>
      </p:sp>
      <p:sp>
        <p:nvSpPr>
          <p:cNvPr id="188" name="Google Shape;188;p21"/>
          <p:cNvSpPr txBox="1">
            <a:spLocks noGrp="1"/>
          </p:cNvSpPr>
          <p:nvPr>
            <p:ph type="body" idx="1"/>
          </p:nvPr>
        </p:nvSpPr>
        <p:spPr>
          <a:xfrm>
            <a:off x="1297500" y="1221400"/>
            <a:ext cx="7038900" cy="29112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In order to calculate I</a:t>
            </a:r>
            <a:r>
              <a:rPr lang="en" sz="1400" baseline="-25000"/>
              <a:t>n</a:t>
            </a:r>
            <a:r>
              <a:rPr lang="en" sz="1400"/>
              <a:t> for different algorithms in relation to to a benchmark we need an equation to compare the community structures’ normalized mutual information</a:t>
            </a:r>
            <a:endParaRPr sz="1400"/>
          </a:p>
          <a:p>
            <a:pPr marL="457200" lvl="0" indent="-317500" algn="l" rtl="0">
              <a:spcBef>
                <a:spcPts val="0"/>
              </a:spcBef>
              <a:spcAft>
                <a:spcPts val="0"/>
              </a:spcAft>
              <a:buSzPts val="1400"/>
              <a:buChar char="●"/>
            </a:pPr>
            <a:r>
              <a:rPr lang="en" sz="1400"/>
              <a:t>For both network partitions, consider a distribution p(C) where p is the probability that a randomly selected node in a network belongs to community c</a:t>
            </a:r>
            <a:endParaRPr sz="1400"/>
          </a:p>
          <a:p>
            <a:pPr marL="457200" lvl="0" indent="-317500" algn="l" rtl="0">
              <a:spcBef>
                <a:spcPts val="0"/>
              </a:spcBef>
              <a:spcAft>
                <a:spcPts val="0"/>
              </a:spcAft>
              <a:buSzPts val="1400"/>
              <a:buChar char="●"/>
            </a:pPr>
            <a:r>
              <a:rPr lang="en" sz="1400"/>
              <a:t>Given 2 networks and two probability distributions p(C</a:t>
            </a:r>
            <a:r>
              <a:rPr lang="en" sz="1400" baseline="-25000"/>
              <a:t>1</a:t>
            </a:r>
            <a:r>
              <a:rPr lang="en" sz="1400"/>
              <a:t>) and p(C</a:t>
            </a:r>
            <a:r>
              <a:rPr lang="en" sz="1400" baseline="-25000"/>
              <a:t>2</a:t>
            </a:r>
            <a:r>
              <a:rPr lang="en" sz="1400"/>
              <a:t>), you can make a new probability distribution p(C</a:t>
            </a:r>
            <a:r>
              <a:rPr lang="en" sz="1400" baseline="-25000"/>
              <a:t>1</a:t>
            </a:r>
            <a:r>
              <a:rPr lang="en" sz="1400"/>
              <a:t>, C</a:t>
            </a:r>
            <a:r>
              <a:rPr lang="en" sz="1400" baseline="-25000"/>
              <a:t>2</a:t>
            </a:r>
            <a:r>
              <a:rPr lang="en" sz="1400"/>
              <a:t>) where p is the probability that a node is in community C</a:t>
            </a:r>
            <a:r>
              <a:rPr lang="en" sz="1400" baseline="-25000"/>
              <a:t>1</a:t>
            </a:r>
            <a:r>
              <a:rPr lang="en" sz="1400"/>
              <a:t> in one partition and C</a:t>
            </a:r>
            <a:r>
              <a:rPr lang="en" sz="1400" baseline="-25000"/>
              <a:t>2</a:t>
            </a:r>
            <a:r>
              <a:rPr lang="en" sz="1400"/>
              <a:t> in the other.</a:t>
            </a:r>
            <a:endParaRPr sz="1400"/>
          </a:p>
          <a:p>
            <a:pPr marL="457200" lvl="0" indent="-317500" algn="l" rtl="0">
              <a:spcBef>
                <a:spcPts val="0"/>
              </a:spcBef>
              <a:spcAft>
                <a:spcPts val="0"/>
              </a:spcAft>
              <a:buSzPts val="1400"/>
              <a:buChar char="●"/>
            </a:pPr>
            <a:r>
              <a:rPr lang="en" sz="1400"/>
              <a:t>We then can find the normalized mutual information using </a:t>
            </a:r>
            <a:endParaRPr sz="1400"/>
          </a:p>
          <a:p>
            <a:pPr marL="457200" lvl="0" indent="-317500" algn="l" rtl="0">
              <a:spcBef>
                <a:spcPts val="0"/>
              </a:spcBef>
              <a:spcAft>
                <a:spcPts val="0"/>
              </a:spcAft>
              <a:buSzPts val="1400"/>
              <a:buChar char="●"/>
            </a:pPr>
            <a:endParaRPr sz="1400"/>
          </a:p>
        </p:txBody>
      </p:sp>
      <p:pic>
        <p:nvPicPr>
          <p:cNvPr id="189" name="Google Shape;189;p21"/>
          <p:cNvPicPr preferRelativeResize="0"/>
          <p:nvPr/>
        </p:nvPicPr>
        <p:blipFill>
          <a:blip r:embed="rId3">
            <a:alphaModFix/>
          </a:blip>
          <a:stretch>
            <a:fillRect/>
          </a:stretch>
        </p:blipFill>
        <p:spPr>
          <a:xfrm>
            <a:off x="1796600" y="3592725"/>
            <a:ext cx="5804950" cy="1022550"/>
          </a:xfrm>
          <a:prstGeom prst="rect">
            <a:avLst/>
          </a:prstGeom>
          <a:noFill/>
          <a:ln>
            <a:noFill/>
          </a:ln>
        </p:spPr>
      </p:pic>
      <p:sp>
        <p:nvSpPr>
          <p:cNvPr id="2" name="Slide Number Placeholder 1">
            <a:extLst>
              <a:ext uri="{FF2B5EF4-FFF2-40B4-BE49-F238E27FC236}">
                <a16:creationId xmlns:a16="http://schemas.microsoft.com/office/drawing/2014/main" id="{3EB2EC8B-34F7-35AF-567D-178E69A16E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1223</Words>
  <Application>Microsoft Office PowerPoint</Application>
  <PresentationFormat>On-screen Show (16:9)</PresentationFormat>
  <Paragraphs>89</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Montserrat</vt:lpstr>
      <vt:lpstr>Lato</vt:lpstr>
      <vt:lpstr>Focus</vt:lpstr>
      <vt:lpstr>Testing Communities</vt:lpstr>
      <vt:lpstr>Overview</vt:lpstr>
      <vt:lpstr>What Are Communities?</vt:lpstr>
      <vt:lpstr>Community detection algorithms</vt:lpstr>
      <vt:lpstr>Which Algorithm Should we use</vt:lpstr>
      <vt:lpstr>Girvan-Newman Benchmark</vt:lpstr>
      <vt:lpstr>Testing the Girvan -Newman Benchmark</vt:lpstr>
      <vt:lpstr>Lancichinetti-Fortunato-Radicchi Benchmark</vt:lpstr>
      <vt:lpstr>Measuring Accuracy</vt:lpstr>
      <vt:lpstr>Measuring Accuracy</vt:lpstr>
      <vt:lpstr>Testing Algorithms</vt:lpstr>
      <vt:lpstr>PowerPoint Presentation</vt:lpstr>
      <vt:lpstr>Algorithm Speed</vt:lpstr>
      <vt:lpstr>Algorithm Speed</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Communities</dc:title>
  <dc:creator>Szymanski, Bolek</dc:creator>
  <cp:lastModifiedBy>Szymanski, Bolek</cp:lastModifiedBy>
  <cp:revision>2</cp:revision>
  <dcterms:modified xsi:type="dcterms:W3CDTF">2022-12-08T16:02:15Z</dcterms:modified>
</cp:coreProperties>
</file>